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6"/>
  </p:notesMasterIdLst>
  <p:sldIdLst>
    <p:sldId id="256" r:id="rId2"/>
    <p:sldId id="257" r:id="rId3"/>
    <p:sldId id="260" r:id="rId4"/>
    <p:sldId id="261" r:id="rId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448" y="-9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584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 rot="10800000" flipH="1">
            <a:off x="0" y="4124512"/>
            <a:ext cx="8458200" cy="949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734342"/>
            <a:ext cx="7772400" cy="224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>
                <a:solidFill>
                  <a:schemeClr val="lt1"/>
                </a:solidFill>
              </a:defRPr>
            </a:lvl1pPr>
            <a:lvl2pPr rtl="0">
              <a:defRPr>
                <a:solidFill>
                  <a:schemeClr val="lt1"/>
                </a:solidFill>
              </a:defRPr>
            </a:lvl2pPr>
            <a:lvl3pPr rtl="0">
              <a:defRPr>
                <a:solidFill>
                  <a:schemeClr val="lt1"/>
                </a:solidFill>
              </a:defRPr>
            </a:lvl3pPr>
            <a:lvl4pPr rtl="0">
              <a:defRPr>
                <a:solidFill>
                  <a:schemeClr val="lt1"/>
                </a:solidFill>
              </a:defRPr>
            </a:lvl4pPr>
            <a:lvl5pPr rtl="0">
              <a:defRPr>
                <a:solidFill>
                  <a:schemeClr val="lt1"/>
                </a:solidFill>
              </a:defRPr>
            </a:lvl5pPr>
            <a:lvl6pPr rtl="0">
              <a:defRPr>
                <a:solidFill>
                  <a:schemeClr val="lt1"/>
                </a:solidFill>
              </a:defRPr>
            </a:lvl6pPr>
            <a:lvl7pPr rtl="0">
              <a:defRPr>
                <a:solidFill>
                  <a:schemeClr val="lt1"/>
                </a:solidFill>
              </a:defRPr>
            </a:lvl7pPr>
            <a:lvl8pPr rtl="0">
              <a:defRPr>
                <a:solidFill>
                  <a:schemeClr val="lt1"/>
                </a:solidFill>
              </a:defRPr>
            </a:lvl8pPr>
            <a:lvl9pPr rtl="0"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40302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56667" y="1949211"/>
            <a:ext cx="40302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5875078"/>
            <a:ext cx="86868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 i="0">
                <a:solidFill>
                  <a:schemeClr val="lt1"/>
                </a:solidFill>
              </a:defRPr>
            </a:lvl1pPr>
            <a:lvl2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2pPr>
            <a:lvl3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3pPr>
            <a:lvl4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 i="0">
                <a:solidFill>
                  <a:schemeClr val="lt1"/>
                </a:solidFill>
              </a:defRPr>
            </a:lvl4pPr>
            <a:lvl5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5pPr>
            <a:lvl6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6pPr>
            <a:lvl7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 i="0">
                <a:solidFill>
                  <a:schemeClr val="lt1"/>
                </a:solidFill>
              </a:defRPr>
            </a:lvl7pPr>
            <a:lvl8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8pPr>
            <a:lvl9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2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2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2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685800" y="1734342"/>
            <a:ext cx="7772400" cy="2245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de-AT" sz="4800" dirty="0" smtClean="0">
                <a:solidFill>
                  <a:srgbClr val="191919"/>
                </a:solidFill>
              </a:rPr>
              <a:t/>
            </a:r>
            <a:br>
              <a:rPr lang="de-AT" sz="4800" dirty="0" smtClean="0">
                <a:solidFill>
                  <a:srgbClr val="191919"/>
                </a:solidFill>
              </a:rPr>
            </a:br>
            <a:r>
              <a:rPr lang="el" sz="4800" dirty="0" smtClean="0">
                <a:solidFill>
                  <a:srgbClr val="191919"/>
                </a:solidFill>
              </a:rPr>
              <a:t>Simple </a:t>
            </a:r>
            <a:r>
              <a:rPr lang="el" sz="4800" dirty="0">
                <a:solidFill>
                  <a:srgbClr val="191919"/>
                </a:solidFill>
              </a:rPr>
              <a:t>Hand-Gesture Based Control of Quadcopters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l"/>
              <a:t>Group 6</a:t>
            </a:r>
          </a:p>
          <a:p>
            <a:pPr lvl="0" rtl="0">
              <a:buNone/>
            </a:pPr>
            <a:r>
              <a:rPr lang="el" sz="1800"/>
              <a:t>André S. Enger, Matthias Wisniowski, John Chiotellis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l"/>
              <a:t>Successes and Failures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>
              <a:buClr>
                <a:schemeClr val="dk2"/>
              </a:buClr>
              <a:buSzPct val="100000"/>
              <a:buFont typeface="Wingdings" pitchFamily="2" charset="2"/>
              <a:buChar char="ü"/>
            </a:pPr>
            <a:r>
              <a:rPr lang="nb-NO" dirty="0" smtClean="0"/>
              <a:t>Detecting the hand with glove.</a:t>
            </a:r>
          </a:p>
          <a:p>
            <a:pPr marL="495300" lvl="0" indent="-457200">
              <a:buClr>
                <a:schemeClr val="dk2"/>
              </a:buClr>
              <a:buSzPct val="100000"/>
              <a:buFont typeface="Wingdings" pitchFamily="2" charset="2"/>
              <a:buChar char="ü"/>
            </a:pPr>
            <a:r>
              <a:rPr lang="nb-NO" dirty="0" smtClean="0"/>
              <a:t>Derotation of quadrocopter roll.</a:t>
            </a:r>
          </a:p>
          <a:p>
            <a:pPr marL="495300" indent="-457200">
              <a:buSzPct val="100000"/>
              <a:buFont typeface="Wingdings" pitchFamily="2" charset="2"/>
              <a:buChar char="ü"/>
            </a:pPr>
            <a:r>
              <a:rPr lang="nb-NO" dirty="0"/>
              <a:t>Investigations on latency correction and forward distance </a:t>
            </a:r>
            <a:r>
              <a:rPr lang="nb-NO" dirty="0" smtClean="0"/>
              <a:t>estimation.</a:t>
            </a:r>
          </a:p>
          <a:p>
            <a:pPr marL="495300" lvl="0" indent="-457200">
              <a:buClr>
                <a:schemeClr val="dk2"/>
              </a:buClr>
              <a:buSzPct val="100000"/>
              <a:buFont typeface="Wingdings" pitchFamily="2" charset="2"/>
              <a:buChar char="ü"/>
            </a:pPr>
            <a:r>
              <a:rPr lang="nb-NO" dirty="0" smtClean="0"/>
              <a:t>PID-controller.</a:t>
            </a:r>
          </a:p>
          <a:p>
            <a:pPr marL="495300" indent="-457200">
              <a:buSzPct val="100000"/>
              <a:buBlip>
                <a:blip r:embed="rId3"/>
              </a:buBlip>
            </a:pPr>
            <a:r>
              <a:rPr lang="nb-NO" dirty="0" smtClean="0"/>
              <a:t>Derotation of quadrocopter pitch.</a:t>
            </a:r>
          </a:p>
          <a:p>
            <a:pPr marL="495300" lvl="0" indent="-457200">
              <a:buSzPct val="100000"/>
              <a:buBlip>
                <a:blip r:embed="rId3"/>
              </a:buBlip>
            </a:pPr>
            <a:r>
              <a:rPr lang="nb-NO" dirty="0"/>
              <a:t>Detecting the hand without glove</a:t>
            </a:r>
            <a:r>
              <a:rPr lang="nb-NO" dirty="0" smtClean="0"/>
              <a:t>.</a:t>
            </a:r>
          </a:p>
          <a:p>
            <a:pPr marL="495300" lvl="0" indent="-457200">
              <a:buClr>
                <a:schemeClr val="dk2"/>
              </a:buClr>
              <a:buSzPct val="100000"/>
              <a:buBlip>
                <a:blip r:embed="rId3"/>
              </a:buBlip>
            </a:pPr>
            <a:r>
              <a:rPr lang="nb-NO" dirty="0" smtClean="0"/>
              <a:t>Having the quadrocopter fly as desired.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Demo (Hand </a:t>
            </a:r>
            <a:r>
              <a:rPr lang="nb-NO" dirty="0" err="1" smtClean="0"/>
              <a:t>Detection</a:t>
            </a:r>
            <a:r>
              <a:rPr lang="nb-NO" dirty="0" smtClean="0"/>
              <a:t>)</a:t>
            </a:r>
            <a:endParaRPr lang="nb-NO" dirty="0"/>
          </a:p>
        </p:txBody>
      </p:sp>
      <p:pic>
        <p:nvPicPr>
          <p:cNvPr id="4" name="glove2_dete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916832"/>
            <a:ext cx="8496944" cy="47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2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(Controller)</a:t>
            </a:r>
            <a:endParaRPr lang="en-US" dirty="0"/>
          </a:p>
        </p:txBody>
      </p:sp>
      <p:pic>
        <p:nvPicPr>
          <p:cNvPr id="4" name="Drone_Glove_Glued_Screenc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988840"/>
            <a:ext cx="84541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66</Words>
  <Application>Microsoft Macintosh PowerPoint</Application>
  <PresentationFormat>On-screen Show (4:3)</PresentationFormat>
  <Paragraphs>13</Paragraphs>
  <Slides>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/>
      <vt:lpstr> Simple Hand-Gesture Based Control of Quadcopters</vt:lpstr>
      <vt:lpstr>Successes and Failures</vt:lpstr>
      <vt:lpstr>Demo (Hand Detection)</vt:lpstr>
      <vt:lpstr>Demo (Controller)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Hand-Gesture Based Control of Quadcopters</dc:title>
  <cp:lastModifiedBy>Matthias Wisniowski</cp:lastModifiedBy>
  <cp:revision>8</cp:revision>
  <dcterms:modified xsi:type="dcterms:W3CDTF">2013-07-18T12:08:18Z</dcterms:modified>
</cp:coreProperties>
</file>